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taatliches"/>
      <p:regular r:id="rId32"/>
    </p:embeddedFont>
    <p:embeddedFont>
      <p:font typeface="News Cycle"/>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ewsCycle-regular.fntdata"/><Relationship Id="rId10" Type="http://schemas.openxmlformats.org/officeDocument/2006/relationships/slide" Target="slides/slide5.xml"/><Relationship Id="rId32" Type="http://schemas.openxmlformats.org/officeDocument/2006/relationships/font" Target="fonts/Staatliches-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ewsCycle-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ntla.on.ca/library/repository/mon/25008/312239.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ivacygrade.or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shingtonpost.com/technology/2019/07/17/you-downloaded-faceapp-heres-what-youve-just-done-your-privacy/" TargetMode="External"/><Relationship Id="rId3" Type="http://schemas.openxmlformats.org/officeDocument/2006/relationships/hyperlink" Target="https://www.vox.com/policy-and-politics/2018/3/23/17151916/facebook-cambridge-analytica-trump-diagra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18/03/gdpr-machine-learning-illegal.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oogle_Spain_v_AEPD_and_Mario_Costeja_Gonz%C3%A1lez" TargetMode="External"/><Relationship Id="rId3" Type="http://schemas.openxmlformats.org/officeDocument/2006/relationships/hyperlink" Target="https://www.nytimes.com/2019/09/23/technology/right-to-be-forgotten-law-europe.html" TargetMode="External"/><Relationship Id="rId4" Type="http://schemas.openxmlformats.org/officeDocument/2006/relationships/hyperlink" Target="https://www.law.com/2019/09/23/top-eu-court-to-issue-right-to-be-forgotten-ruling-in-google-case-292-53884/?slreturn=20190823194124" TargetMode="External"/><Relationship Id="rId5" Type="http://schemas.openxmlformats.org/officeDocument/2006/relationships/hyperlink" Target="https://publicpolicy.googleblog.com/2015/06/revenge-porn-and-search.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underfitting-and-overfitting-in-machine-learn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sualdata.io/?source=post_page-----bb6d0dc3378b----------------------"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agenet-roulette.paglen.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agenet-roulette.paglen.co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1cf5fad7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1cf5fad7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1cf5fad7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cf5fad7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cf5fad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cf5fad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02c94ff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02c94ff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1cf5fad7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1cf5fad7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169130a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169130a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169130a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169130a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169130a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169130a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02c94ff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02c94ff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http://www.ontla.on.ca/library/repository/mon/25008/312239.pdf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2c94ff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2c94ff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http://privacygrade.org/</a:t>
            </a:r>
            <a:endParaRPr/>
          </a:p>
          <a:p>
            <a:pPr indent="0" lvl="0" marL="0" rtl="0" algn="l">
              <a:spcBef>
                <a:spcPts val="0"/>
              </a:spcBef>
              <a:spcAft>
                <a:spcPts val="0"/>
              </a:spcAft>
              <a:buClr>
                <a:schemeClr val="dk1"/>
              </a:buClr>
              <a:buSzPts val="1100"/>
              <a:buFont typeface="Arial"/>
              <a:buNone/>
            </a:pPr>
            <a:r>
              <a:rPr lang="en"/>
              <a:t>Counter example: consumer expectation around voice assistants may have higher distrust and have higher expectations for poor data use than actually occurs</a:t>
            </a:r>
            <a:endParaRPr/>
          </a:p>
          <a:p>
            <a:pPr indent="0" lvl="0" marL="0" rtl="0" algn="l">
              <a:spcBef>
                <a:spcPts val="0"/>
              </a:spcBef>
              <a:spcAft>
                <a:spcPts val="0"/>
              </a:spcAft>
              <a:buClr>
                <a:schemeClr val="dk1"/>
              </a:buClr>
              <a:buSzPts val="1100"/>
              <a:buFont typeface="Arial"/>
              <a:buNone/>
            </a:pPr>
            <a:r>
              <a:rPr lang="en"/>
              <a:t>Policies  versus in-practice AI,  give example of ‘broken’ google home dot creeping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61cf5fad7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1cf5fad7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1cf5fad7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1cf5fad7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https://www.washingtonpost.com/technology/2019/07/17/you-downloaded-faceapp-heres-what-youve-just-done-your-privacy/</a:t>
            </a:r>
            <a:endParaRPr/>
          </a:p>
          <a:p>
            <a:pPr indent="0" lvl="0" marL="0" rtl="0" algn="l">
              <a:spcBef>
                <a:spcPts val="0"/>
              </a:spcBef>
              <a:spcAft>
                <a:spcPts val="0"/>
              </a:spcAft>
              <a:buNone/>
            </a:pPr>
            <a:r>
              <a:rPr lang="en" u="sng">
                <a:solidFill>
                  <a:schemeClr val="hlink"/>
                </a:solidFill>
                <a:hlinkClick r:id="rId3"/>
              </a:rPr>
              <a:t>https://www.vox.com/policy-and-politics/2018/3/23/17151916/facebook-cambridge-analytica-trump-diagram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1cf5fad7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1cf5fad7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02c94ff6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02c94ff6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Safe Harbor in a privacy law setting? Here is means that the liability of the company may be limited if it can be proven that they acted in good faith and with reasonable measures.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02c94ff6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02c94ff6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02c94ff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02c94ff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https://www.kdnuggets.com/2018/03/gdpr-machine-learning-illegal.html</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602c94ff6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02c94ff6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https://en.wikipedia.org/wiki/Google_Spain_v_AEPD_and_Mario_Costeja_Gonz%C3%A1lez</a:t>
            </a:r>
            <a:endParaRPr/>
          </a:p>
          <a:p>
            <a:pPr indent="0" lvl="0" marL="0" rtl="0" algn="l">
              <a:spcBef>
                <a:spcPts val="0"/>
              </a:spcBef>
              <a:spcAft>
                <a:spcPts val="0"/>
              </a:spcAft>
              <a:buNone/>
            </a:pPr>
            <a:r>
              <a:rPr lang="en" u="sng">
                <a:solidFill>
                  <a:schemeClr val="hlink"/>
                </a:solidFill>
                <a:hlinkClick r:id="rId3"/>
              </a:rPr>
              <a:t>https://www.nytimes.com/2019/09/23/technology/right-to-be-forgotten-law-europe.html</a:t>
            </a:r>
            <a:endParaRPr/>
          </a:p>
          <a:p>
            <a:pPr indent="0" lvl="0" marL="0" rtl="0" algn="l">
              <a:spcBef>
                <a:spcPts val="0"/>
              </a:spcBef>
              <a:spcAft>
                <a:spcPts val="0"/>
              </a:spcAft>
              <a:buNone/>
            </a:pPr>
            <a:r>
              <a:rPr lang="en" u="sng">
                <a:solidFill>
                  <a:schemeClr val="hlink"/>
                </a:solidFill>
                <a:hlinkClick r:id="rId4"/>
              </a:rPr>
              <a:t>https://www.law.com/2019/09/23/top-eu-court-to-issue-right-to-be-forgotten-ruling-in-google-case-292-53884/?slreturn=20190823194124</a:t>
            </a:r>
            <a:endParaRPr/>
          </a:p>
          <a:p>
            <a:pPr indent="0" lvl="0" marL="0" rtl="0" algn="l">
              <a:spcBef>
                <a:spcPts val="0"/>
              </a:spcBef>
              <a:spcAft>
                <a:spcPts val="0"/>
              </a:spcAft>
              <a:buNone/>
            </a:pPr>
            <a:r>
              <a:rPr lang="en"/>
              <a:t>Right to be forgotten in the US</a:t>
            </a:r>
            <a:endParaRPr/>
          </a:p>
          <a:p>
            <a:pPr indent="0" lvl="0" marL="0" rtl="0" algn="l">
              <a:spcBef>
                <a:spcPts val="0"/>
              </a:spcBef>
              <a:spcAft>
                <a:spcPts val="0"/>
              </a:spcAft>
              <a:buNone/>
            </a:pPr>
            <a:r>
              <a:rPr lang="en" u="sng">
                <a:solidFill>
                  <a:schemeClr val="hlink"/>
                </a:solidFill>
                <a:hlinkClick r:id="rId5"/>
              </a:rPr>
              <a:t>https://publicpolicy.googleblog.com/2015/06/revenge-porn-and-search.html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1cf5fad7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1cf5fad7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1cf5fa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1cf5fa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61cf5fad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1cf5fad7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1cf5fad7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1cf5fad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https://www.geeksforgeeks.org/underfitting-and-overfitting-in-machine-learning/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1cf5fad7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cf5fad7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1cf5fad7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1cf5fad7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 </a:t>
            </a:r>
            <a:r>
              <a:rPr lang="en" u="sng">
                <a:solidFill>
                  <a:schemeClr val="hlink"/>
                </a:solidFill>
                <a:hlinkClick r:id="rId2"/>
              </a:rPr>
              <a:t>https://www.visualdata.io/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02c94ff6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02c94ff6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https://imagenet-roulette.paglen.com/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1cf5fad7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1cf5fad7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https://imagenet-roulette.paglen.com/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4" name="Google Shape;24;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Ethics, Privacy, and Law</a:t>
            </a:r>
            <a:endParaRPr/>
          </a:p>
        </p:txBody>
      </p:sp>
      <p:sp>
        <p:nvSpPr>
          <p:cNvPr id="65" name="Google Shape;65;p14"/>
          <p:cNvSpPr/>
          <p:nvPr/>
        </p:nvSpPr>
        <p:spPr>
          <a:xfrm>
            <a:off x="8000" y="104150"/>
            <a:ext cx="18702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No Quiz today!</a:t>
            </a:r>
            <a:endParaRPr b="1" sz="12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MNIST</a:t>
            </a:r>
            <a:endParaRPr/>
          </a:p>
        </p:txBody>
      </p:sp>
      <p:sp>
        <p:nvSpPr>
          <p:cNvPr id="161" name="Google Shape;161;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Task: train ML to recognize digits from 70,000 handwriting samples</a:t>
            </a:r>
            <a:endParaRPr sz="1800"/>
          </a:p>
          <a:p>
            <a:pPr indent="0" lvl="0" marL="0" rtl="0" algn="l">
              <a:spcBef>
                <a:spcPts val="1600"/>
              </a:spcBef>
              <a:spcAft>
                <a:spcPts val="0"/>
              </a:spcAft>
              <a:buNone/>
            </a:pPr>
            <a:r>
              <a:rPr lang="en" sz="1800"/>
              <a:t>Can you?</a:t>
            </a:r>
            <a:endParaRPr sz="1800"/>
          </a:p>
          <a:p>
            <a:pPr indent="0" lvl="0" marL="0" rtl="0" algn="l">
              <a:spcBef>
                <a:spcPts val="1600"/>
              </a:spcBef>
              <a:spcAft>
                <a:spcPts val="1600"/>
              </a:spcAft>
              <a:buNone/>
            </a:pPr>
            <a:r>
              <a:rPr lang="en" sz="1800"/>
              <a:t>State of the art accuracy: 0.23% error</a:t>
            </a:r>
            <a:endParaRPr sz="1800"/>
          </a:p>
        </p:txBody>
      </p:sp>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3"/>
          <p:cNvPicPr preferRelativeResize="0"/>
          <p:nvPr/>
        </p:nvPicPr>
        <p:blipFill>
          <a:blip r:embed="rId3">
            <a:alphaModFix/>
          </a:blip>
          <a:stretch>
            <a:fillRect/>
          </a:stretch>
        </p:blipFill>
        <p:spPr>
          <a:xfrm>
            <a:off x="4372075" y="267513"/>
            <a:ext cx="2266575" cy="2266575"/>
          </a:xfrm>
          <a:prstGeom prst="rect">
            <a:avLst/>
          </a:prstGeom>
          <a:noFill/>
          <a:ln>
            <a:noFill/>
          </a:ln>
        </p:spPr>
      </p:pic>
      <p:pic>
        <p:nvPicPr>
          <p:cNvPr id="164" name="Google Shape;164;p23"/>
          <p:cNvPicPr preferRelativeResize="0"/>
          <p:nvPr/>
        </p:nvPicPr>
        <p:blipFill>
          <a:blip r:embed="rId4">
            <a:alphaModFix/>
          </a:blip>
          <a:stretch>
            <a:fillRect/>
          </a:stretch>
        </p:blipFill>
        <p:spPr>
          <a:xfrm>
            <a:off x="4372075" y="2762700"/>
            <a:ext cx="2266575" cy="2266575"/>
          </a:xfrm>
          <a:prstGeom prst="rect">
            <a:avLst/>
          </a:prstGeom>
          <a:noFill/>
          <a:ln>
            <a:noFill/>
          </a:ln>
        </p:spPr>
      </p:pic>
      <p:pic>
        <p:nvPicPr>
          <p:cNvPr id="165" name="Google Shape;165;p23"/>
          <p:cNvPicPr preferRelativeResize="0"/>
          <p:nvPr/>
        </p:nvPicPr>
        <p:blipFill>
          <a:blip r:embed="rId5">
            <a:alphaModFix/>
          </a:blip>
          <a:stretch>
            <a:fillRect/>
          </a:stretch>
        </p:blipFill>
        <p:spPr>
          <a:xfrm>
            <a:off x="6791050" y="267525"/>
            <a:ext cx="2266575" cy="226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you need user data…</a:t>
            </a:r>
            <a:endParaRPr/>
          </a:p>
          <a:p>
            <a:pPr indent="0" lvl="0" marL="0" rtl="0" algn="ctr">
              <a:spcBef>
                <a:spcPts val="0"/>
              </a:spcBef>
              <a:spcAft>
                <a:spcPts val="0"/>
              </a:spcAft>
              <a:buNone/>
            </a:pPr>
            <a:r>
              <a:rPr lang="en"/>
              <a:t>What should you collect?</a:t>
            </a:r>
            <a:endParaRPr/>
          </a:p>
        </p:txBody>
      </p:sp>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in the 21st century</a:t>
            </a:r>
            <a:endParaRPr/>
          </a:p>
        </p:txBody>
      </p:sp>
      <p:sp>
        <p:nvSpPr>
          <p:cNvPr id="177" name="Google Shape;17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privacy</a:t>
            </a:r>
            <a:endParaRPr/>
          </a:p>
          <a:p>
            <a:pPr indent="-342900" lvl="0" marL="457200" rtl="0" algn="l">
              <a:spcBef>
                <a:spcPts val="0"/>
              </a:spcBef>
              <a:spcAft>
                <a:spcPts val="0"/>
              </a:spcAft>
              <a:buSzPts val="1800"/>
              <a:buChar char="-"/>
            </a:pPr>
            <a:r>
              <a:rPr lang="en"/>
              <a:t>Protected (US) data types: Education data, health data, and financial data</a:t>
            </a:r>
            <a:endParaRPr/>
          </a:p>
          <a:p>
            <a:pPr indent="0" lvl="0" marL="0" rtl="0" algn="l">
              <a:spcBef>
                <a:spcPts val="1600"/>
              </a:spcBef>
              <a:spcAft>
                <a:spcPts val="0"/>
              </a:spcAft>
              <a:buNone/>
            </a:pPr>
            <a:r>
              <a:rPr b="1" lang="en">
                <a:solidFill>
                  <a:srgbClr val="0000FF"/>
                </a:solidFill>
              </a:rPr>
              <a:t>Whose</a:t>
            </a:r>
            <a:r>
              <a:rPr b="1" lang="en">
                <a:solidFill>
                  <a:srgbClr val="0000FF"/>
                </a:solidFill>
              </a:rPr>
              <a:t> responsibility is privacy?</a:t>
            </a:r>
            <a:endParaRPr b="1">
              <a:solidFill>
                <a:srgbClr val="0000FF"/>
              </a:solidFill>
            </a:endParaRPr>
          </a:p>
          <a:p>
            <a:pPr indent="-342900" lvl="0" marL="457200" rtl="0" algn="l">
              <a:spcBef>
                <a:spcPts val="0"/>
              </a:spcBef>
              <a:spcAft>
                <a:spcPts val="0"/>
              </a:spcAft>
              <a:buSzPts val="1800"/>
              <a:buChar char="-"/>
            </a:pPr>
            <a:r>
              <a:rPr lang="en"/>
              <a:t>The individual?</a:t>
            </a:r>
            <a:endParaRPr/>
          </a:p>
          <a:p>
            <a:pPr indent="-342900" lvl="0" marL="457200" rtl="0" algn="l">
              <a:spcBef>
                <a:spcPts val="0"/>
              </a:spcBef>
              <a:spcAft>
                <a:spcPts val="0"/>
              </a:spcAft>
              <a:buSzPts val="1800"/>
              <a:buChar char="-"/>
            </a:pPr>
            <a:r>
              <a:rPr lang="en"/>
              <a:t>Companies an individual interacts with?</a:t>
            </a:r>
            <a:endParaRPr/>
          </a:p>
          <a:p>
            <a:pPr indent="-342900" lvl="0" marL="457200" rtl="0" algn="l">
              <a:spcBef>
                <a:spcPts val="0"/>
              </a:spcBef>
              <a:spcAft>
                <a:spcPts val="0"/>
              </a:spcAft>
              <a:buSzPts val="1800"/>
              <a:buChar char="-"/>
            </a:pPr>
            <a:r>
              <a:rPr lang="en"/>
              <a:t>Governments who regulate the companies?</a:t>
            </a:r>
            <a:endParaRPr/>
          </a:p>
          <a:p>
            <a:pPr indent="0" lvl="0" marL="0" rtl="0" algn="l">
              <a:spcBef>
                <a:spcPts val="1600"/>
              </a:spcBef>
              <a:spcAft>
                <a:spcPts val="0"/>
              </a:spcAft>
              <a:buNone/>
            </a:pPr>
            <a:r>
              <a:rPr b="1" lang="en">
                <a:solidFill>
                  <a:srgbClr val="0000FF"/>
                </a:solidFill>
              </a:rPr>
              <a:t>Is privacy a </a:t>
            </a:r>
            <a:r>
              <a:rPr b="1" lang="en">
                <a:solidFill>
                  <a:srgbClr val="0000FF"/>
                </a:solidFill>
              </a:rPr>
              <a:t>fundamental</a:t>
            </a:r>
            <a:r>
              <a:rPr b="1" lang="en">
                <a:solidFill>
                  <a:srgbClr val="0000FF"/>
                </a:solidFill>
              </a:rPr>
              <a:t> human right?</a:t>
            </a:r>
            <a:endParaRPr b="1">
              <a:solidFill>
                <a:srgbClr val="0000FF"/>
              </a:solidFill>
            </a:endParaRPr>
          </a:p>
          <a:p>
            <a:pPr indent="0" lvl="0" marL="0" rtl="0" algn="l">
              <a:spcBef>
                <a:spcPts val="1600"/>
              </a:spcBef>
              <a:spcAft>
                <a:spcPts val="1600"/>
              </a:spcAft>
              <a:buNone/>
            </a:pPr>
            <a:r>
              <a:rPr b="1" lang="en">
                <a:solidFill>
                  <a:srgbClr val="0000FF"/>
                </a:solidFill>
              </a:rPr>
              <a:t>What are sensible measures an individual should take to protect their privacy? When do sensible measures fail?</a:t>
            </a:r>
            <a:endParaRPr b="1">
              <a:solidFill>
                <a:srgbClr val="0000FF"/>
              </a:solidFill>
            </a:endParaRPr>
          </a:p>
        </p:txBody>
      </p:sp>
      <p:sp>
        <p:nvSpPr>
          <p:cNvPr id="178" name="Google Shape;17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Anonymity: </a:t>
            </a:r>
            <a:r>
              <a:rPr lang="en"/>
              <a:t>What is a PII?</a:t>
            </a:r>
            <a:endParaRPr/>
          </a:p>
        </p:txBody>
      </p:sp>
      <p:sp>
        <p:nvSpPr>
          <p:cNvPr id="184" name="Google Shape;18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PII: </a:t>
            </a:r>
            <a:r>
              <a:rPr lang="en"/>
              <a:t>Personally</a:t>
            </a:r>
            <a:r>
              <a:rPr lang="en"/>
              <a:t> Identifiable Information</a:t>
            </a:r>
            <a:endParaRPr/>
          </a:p>
        </p:txBody>
      </p:sp>
      <p:sp>
        <p:nvSpPr>
          <p:cNvPr id="185" name="Google Shape;18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Anonymity: What is a PII?</a:t>
            </a:r>
            <a:endParaRPr/>
          </a:p>
        </p:txBody>
      </p:sp>
      <p:sp>
        <p:nvSpPr>
          <p:cNvPr id="191" name="Google Shape;19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PII: Personally Identifiable Information</a:t>
            </a:r>
            <a:endParaRPr/>
          </a:p>
          <a:p>
            <a:pPr indent="-342900" lvl="0" marL="457200" rtl="0" algn="l">
              <a:spcBef>
                <a:spcPts val="1600"/>
              </a:spcBef>
              <a:spcAft>
                <a:spcPts val="0"/>
              </a:spcAft>
              <a:buSzPts val="1800"/>
              <a:buChar char="-"/>
            </a:pPr>
            <a:r>
              <a:rPr lang="en"/>
              <a:t>Anonymity</a:t>
            </a:r>
            <a:r>
              <a:rPr lang="en"/>
              <a:t> is</a:t>
            </a:r>
            <a:r>
              <a:rPr b="1" lang="en">
                <a:solidFill>
                  <a:srgbClr val="000000"/>
                </a:solidFill>
              </a:rPr>
              <a:t> very (</a:t>
            </a:r>
            <a:r>
              <a:rPr b="1" lang="en" u="sng">
                <a:solidFill>
                  <a:srgbClr val="000000"/>
                </a:solidFill>
              </a:rPr>
              <a:t>very</a:t>
            </a:r>
            <a:r>
              <a:rPr b="1" lang="en">
                <a:solidFill>
                  <a:srgbClr val="000000"/>
                </a:solidFill>
              </a:rPr>
              <a:t>) brittle</a:t>
            </a:r>
            <a:r>
              <a:rPr lang="en"/>
              <a:t> to combining information sources</a:t>
            </a:r>
            <a:endParaRPr/>
          </a:p>
          <a:p>
            <a:pPr indent="-342900" lvl="0" marL="457200" rtl="0" algn="l">
              <a:spcBef>
                <a:spcPts val="0"/>
              </a:spcBef>
              <a:spcAft>
                <a:spcPts val="0"/>
              </a:spcAft>
              <a:buSzPts val="1800"/>
              <a:buChar char="-"/>
            </a:pPr>
            <a:r>
              <a:rPr lang="en"/>
              <a:t>Most user data </a:t>
            </a:r>
            <a:r>
              <a:rPr b="1" i="1" lang="en">
                <a:solidFill>
                  <a:srgbClr val="000000"/>
                </a:solidFill>
              </a:rPr>
              <a:t>cannot be anonymized</a:t>
            </a:r>
            <a:endParaRPr>
              <a:solidFill>
                <a:srgbClr val="000000"/>
              </a:solidFill>
            </a:endParaRPr>
          </a:p>
          <a:p>
            <a:pPr indent="0" lvl="0" marL="0" rtl="0" algn="l">
              <a:spcBef>
                <a:spcPts val="1600"/>
              </a:spcBef>
              <a:spcAft>
                <a:spcPts val="0"/>
              </a:spcAft>
              <a:buNone/>
            </a:pPr>
            <a:r>
              <a:rPr lang="en"/>
              <a:t>What does this mean for ML pipelines?</a:t>
            </a:r>
            <a:endParaRPr/>
          </a:p>
          <a:p>
            <a:pPr indent="-342900" lvl="0" marL="457200" rtl="0" algn="l">
              <a:spcBef>
                <a:spcPts val="1600"/>
              </a:spcBef>
              <a:spcAft>
                <a:spcPts val="0"/>
              </a:spcAft>
              <a:buSzPts val="1800"/>
              <a:buChar char="-"/>
            </a:pPr>
            <a:r>
              <a:rPr lang="en"/>
              <a:t>Today companies have sensitive data</a:t>
            </a:r>
            <a:endParaRPr/>
          </a:p>
          <a:p>
            <a:pPr indent="-342900" lvl="0" marL="457200" rtl="0" algn="l">
              <a:spcBef>
                <a:spcPts val="0"/>
              </a:spcBef>
              <a:spcAft>
                <a:spcPts val="0"/>
              </a:spcAft>
              <a:buSzPts val="1800"/>
              <a:buChar char="-"/>
            </a:pPr>
            <a:r>
              <a:rPr lang="en"/>
              <a:t>Ongoing advances in areas like </a:t>
            </a:r>
            <a:r>
              <a:rPr b="1" lang="en">
                <a:solidFill>
                  <a:srgbClr val="000000"/>
                </a:solidFill>
              </a:rPr>
              <a:t>federated learning</a:t>
            </a:r>
            <a:endParaRPr b="1">
              <a:solidFill>
                <a:srgbClr val="000000"/>
              </a:solidFill>
            </a:endParaRPr>
          </a:p>
        </p:txBody>
      </p:sp>
      <p:sp>
        <p:nvSpPr>
          <p:cNvPr id="192" name="Google Shape;19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fun (?) datasets: Brainwash Cafe</a:t>
            </a:r>
            <a:endParaRPr/>
          </a:p>
        </p:txBody>
      </p:sp>
      <p:sp>
        <p:nvSpPr>
          <p:cNvPr id="198" name="Google Shape;198;p28"/>
          <p:cNvSpPr txBox="1"/>
          <p:nvPr>
            <p:ph idx="1" type="body"/>
          </p:nvPr>
        </p:nvSpPr>
        <p:spPr>
          <a:xfrm>
            <a:off x="6925900" y="1152475"/>
            <a:ext cx="190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“everyday life of a busy downtown cafe”</a:t>
            </a:r>
            <a:endParaRPr/>
          </a:p>
          <a:p>
            <a:pPr indent="0" lvl="0" marL="0" rtl="0" algn="l">
              <a:spcBef>
                <a:spcPts val="1600"/>
              </a:spcBef>
              <a:spcAft>
                <a:spcPts val="0"/>
              </a:spcAft>
              <a:buNone/>
            </a:pPr>
            <a:r>
              <a:rPr lang="en"/>
              <a:t>For head detection</a:t>
            </a:r>
            <a:endParaRPr/>
          </a:p>
          <a:p>
            <a:pPr indent="0" lvl="0" marL="0" rtl="0" algn="l">
              <a:spcBef>
                <a:spcPts val="1600"/>
              </a:spcBef>
              <a:spcAft>
                <a:spcPts val="1600"/>
              </a:spcAft>
              <a:buNone/>
            </a:pPr>
            <a:r>
              <a:rPr lang="en"/>
              <a:t>https://purl.stanford.edu/sx925dc9385</a:t>
            </a:r>
            <a:endParaRPr/>
          </a:p>
        </p:txBody>
      </p:sp>
      <p:sp>
        <p:nvSpPr>
          <p:cNvPr id="199" name="Google Shape;19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 An sample image from the Brainwash dataset used for training face and head detection algorithms for surveillance. The dataset contains a total of 11,917 images and 81,973 annotated heads. Graphic by megapixels.cc based on Brainwash dataset by Russel et. al. License: &lt;a href=&quot;https://opendatacommons.org/licenses/pddl/summary/index.html&quot;&gt;Open Data Commons Public Domain Dedication&lt;/a&gt; (PDDL)" id="200" name="Google Shape;200;p28"/>
          <p:cNvPicPr preferRelativeResize="0"/>
          <p:nvPr/>
        </p:nvPicPr>
        <p:blipFill>
          <a:blip r:embed="rId3">
            <a:alphaModFix/>
          </a:blip>
          <a:stretch>
            <a:fillRect/>
          </a:stretch>
        </p:blipFill>
        <p:spPr>
          <a:xfrm>
            <a:off x="152400" y="1316800"/>
            <a:ext cx="6724476" cy="3236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Some fun (?) datasets: People in various poses</a:t>
            </a:r>
            <a:endParaRPr/>
          </a:p>
          <a:p>
            <a:pPr indent="0" lvl="0" marL="0" rtl="0" algn="l">
              <a:spcBef>
                <a:spcPts val="0"/>
              </a:spcBef>
              <a:spcAft>
                <a:spcPts val="0"/>
              </a:spcAft>
              <a:buNone/>
            </a:pPr>
            <a:r>
              <a:t/>
            </a:r>
            <a:endParaRPr/>
          </a:p>
        </p:txBody>
      </p:sp>
      <p:sp>
        <p:nvSpPr>
          <p:cNvPr id="206" name="Google Shape;206;p29"/>
          <p:cNvSpPr txBox="1"/>
          <p:nvPr>
            <p:ph idx="1" type="body"/>
          </p:nvPr>
        </p:nvSpPr>
        <p:spPr>
          <a:xfrm>
            <a:off x="6520450" y="1152475"/>
            <a:ext cx="231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Pedestrian Attribute Recognition At Far Distance; 19000 images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http://mmlab.ie.cuhk.edu.hk/projects/PETA.html</a:t>
            </a:r>
            <a:endParaRPr/>
          </a:p>
        </p:txBody>
      </p:sp>
      <p:sp>
        <p:nvSpPr>
          <p:cNvPr id="207" name="Google Shape;20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9"/>
          <p:cNvPicPr preferRelativeResize="0"/>
          <p:nvPr/>
        </p:nvPicPr>
        <p:blipFill>
          <a:blip r:embed="rId3">
            <a:alphaModFix/>
          </a:blip>
          <a:stretch>
            <a:fillRect/>
          </a:stretch>
        </p:blipFill>
        <p:spPr>
          <a:xfrm>
            <a:off x="311700" y="1137013"/>
            <a:ext cx="6253176" cy="286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fun (?) datasets: what people do (Experian)</a:t>
            </a:r>
            <a:endParaRPr/>
          </a:p>
        </p:txBody>
      </p:sp>
      <p:sp>
        <p:nvSpPr>
          <p:cNvPr id="214" name="Google Shape;21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00">
                <a:solidFill>
                  <a:schemeClr val="dk1"/>
                </a:solidFill>
              </a:rPr>
              <a:t>ConsumerView can take your business to the next level with thousands of data attributes available, such as:</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Consumer demographics like age, gender, marital status, children and income.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Life event triggers like new parents, new homeowners, and new movers.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Automotive data that provides insight into the vehicles consumers have in their garages and the likelihood of households to purchase a vehicle.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Highly predictive financial segments, such as summarized credit statistics, based on Experian's national consumer credit file aggregated at an area level.</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Purchase data that gives insight into past purchases and also predicts future buys across dozens of product categories.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Consumer decision-making styles and preferred marketing communication channels.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Attitudinal and behavioral data such as interests, hobbies and brand preferences.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Mosaic® USA lifestyle segmentation data that segments the country into 19 overarching groups and 71 underlying types.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Business information on millions of U.S. businesses including business owner data.</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Technology attributes which provide vivid detail into the use and adoption of devices and even social media platforms.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Political personas that predict liberal to conservative and everything in between, even social attitudes and opinions.</a:t>
            </a:r>
            <a:endParaRPr sz="1100">
              <a:solidFill>
                <a:schemeClr val="dk1"/>
              </a:solidFill>
            </a:endParaRPr>
          </a:p>
          <a:p>
            <a:pPr indent="0" lvl="0" marL="0" rtl="0" algn="l">
              <a:spcBef>
                <a:spcPts val="1200"/>
              </a:spcBef>
              <a:spcAft>
                <a:spcPts val="1600"/>
              </a:spcAft>
              <a:buNone/>
            </a:pPr>
            <a:r>
              <a:t/>
            </a:r>
            <a:endParaRPr/>
          </a:p>
        </p:txBody>
      </p:sp>
      <p:sp>
        <p:nvSpPr>
          <p:cNvPr id="215" name="Google Shape;21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nvSpPr>
        <p:spPr>
          <a:xfrm>
            <a:off x="3912275" y="4353025"/>
            <a:ext cx="49200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http://www.experian.com/marketing-services/targeting/data-driven-marketing/consumer-view-data.html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individuals guarding their information: Can consumers make informed choices?</a:t>
            </a:r>
            <a:endParaRPr/>
          </a:p>
        </p:txBody>
      </p:sp>
      <p:sp>
        <p:nvSpPr>
          <p:cNvPr id="222" name="Google Shape;222;p31"/>
          <p:cNvSpPr txBox="1"/>
          <p:nvPr>
            <p:ph idx="1" type="body"/>
          </p:nvPr>
        </p:nvSpPr>
        <p:spPr>
          <a:xfrm>
            <a:off x="311700" y="1552225"/>
            <a:ext cx="8520600" cy="301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Legalease is an issue in unclear information presented to users</a:t>
            </a:r>
            <a:r>
              <a:rPr lang="en" sz="1800"/>
              <a:t> </a:t>
            </a:r>
            <a:endParaRPr sz="1800"/>
          </a:p>
          <a:p>
            <a:pPr indent="-342900" lvl="0" marL="457200" rtl="0" algn="l">
              <a:spcBef>
                <a:spcPts val="1000"/>
              </a:spcBef>
              <a:spcAft>
                <a:spcPts val="0"/>
              </a:spcAft>
              <a:buSzPts val="1800"/>
              <a:buChar char="-"/>
            </a:pPr>
            <a:r>
              <a:rPr lang="en"/>
              <a:t>Economic and social incentives for participation</a:t>
            </a:r>
            <a:endParaRPr/>
          </a:p>
          <a:p>
            <a:pPr indent="-342900" lvl="0" marL="457200" rtl="0" algn="l">
              <a:spcBef>
                <a:spcPts val="1000"/>
              </a:spcBef>
              <a:spcAft>
                <a:spcPts val="0"/>
              </a:spcAft>
              <a:buSzPts val="1800"/>
              <a:buChar char="-"/>
            </a:pPr>
            <a:r>
              <a:rPr lang="en"/>
              <a:t>Economic and social costs on privacy</a:t>
            </a:r>
            <a:endParaRPr/>
          </a:p>
          <a:p>
            <a:pPr indent="0" lvl="0" marL="0" rtl="0" algn="l">
              <a:spcBef>
                <a:spcPts val="1600"/>
              </a:spcBef>
              <a:spcAft>
                <a:spcPts val="1600"/>
              </a:spcAft>
              <a:buNone/>
            </a:pPr>
            <a:r>
              <a:rPr b="1" lang="en">
                <a:solidFill>
                  <a:srgbClr val="0000FF"/>
                </a:solidFill>
              </a:rPr>
              <a:t>Do you understand what you are giving away?</a:t>
            </a:r>
            <a:endParaRPr b="1">
              <a:solidFill>
                <a:srgbClr val="0000FF"/>
              </a:solidFill>
            </a:endParaRPr>
          </a:p>
        </p:txBody>
      </p:sp>
      <p:sp>
        <p:nvSpPr>
          <p:cNvPr id="223" name="Google Shape;22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are consumer’s expectations for privacy?</a:t>
            </a:r>
            <a:endParaRPr/>
          </a:p>
        </p:txBody>
      </p:sp>
      <p:sp>
        <p:nvSpPr>
          <p:cNvPr id="229" name="Google Shape;22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(Varies by culture and country)</a:t>
            </a:r>
            <a:endParaRPr/>
          </a:p>
          <a:p>
            <a:pPr indent="0" lvl="0" marL="0" rtl="0" algn="l">
              <a:spcBef>
                <a:spcPts val="1600"/>
              </a:spcBef>
              <a:spcAft>
                <a:spcPts val="1600"/>
              </a:spcAft>
              <a:buNone/>
            </a:pPr>
            <a:r>
              <a:t/>
            </a:r>
            <a:endParaRPr/>
          </a:p>
        </p:txBody>
      </p:sp>
      <p:sp>
        <p:nvSpPr>
          <p:cNvPr id="230" name="Google Shape;23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2"/>
          <p:cNvPicPr preferRelativeResize="0"/>
          <p:nvPr/>
        </p:nvPicPr>
        <p:blipFill>
          <a:blip r:embed="rId3">
            <a:alphaModFix/>
          </a:blip>
          <a:stretch>
            <a:fillRect/>
          </a:stretch>
        </p:blipFill>
        <p:spPr>
          <a:xfrm>
            <a:off x="1204050" y="1760202"/>
            <a:ext cx="6866501" cy="3296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designing &amp; </a:t>
            </a:r>
            <a:r>
              <a:rPr lang="en"/>
              <a:t>acquiring</a:t>
            </a:r>
            <a:r>
              <a:rPr lang="en"/>
              <a:t> data</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Today</a:t>
            </a:r>
            <a:endParaRPr b="1">
              <a:solidFill>
                <a:srgbClr val="000000"/>
              </a:solidFill>
            </a:endParaRPr>
          </a:p>
          <a:p>
            <a:pPr indent="-342900" lvl="0" marL="457200" rtl="0" algn="l">
              <a:spcBef>
                <a:spcPts val="0"/>
              </a:spcBef>
              <a:spcAft>
                <a:spcPts val="0"/>
              </a:spcAft>
              <a:buSzPts val="1800"/>
              <a:buChar char="-"/>
            </a:pPr>
            <a:r>
              <a:rPr lang="en"/>
              <a:t>Review: what data means in an AI/ML pipeline</a:t>
            </a:r>
            <a:endParaRPr/>
          </a:p>
          <a:p>
            <a:pPr indent="-317500" lvl="1" marL="914400" rtl="0" algn="l">
              <a:spcBef>
                <a:spcPts val="0"/>
              </a:spcBef>
              <a:spcAft>
                <a:spcPts val="0"/>
              </a:spcAft>
              <a:buSzPts val="1400"/>
              <a:buChar char="-"/>
            </a:pPr>
            <a:r>
              <a:rPr lang="en"/>
              <a:t>Hey, why is it a pipeline?</a:t>
            </a:r>
            <a:endParaRPr/>
          </a:p>
          <a:p>
            <a:pPr indent="-342900" lvl="0" marL="457200" rtl="0" algn="l">
              <a:spcBef>
                <a:spcPts val="0"/>
              </a:spcBef>
              <a:spcAft>
                <a:spcPts val="0"/>
              </a:spcAft>
              <a:buSzPts val="1800"/>
              <a:buChar char="-"/>
            </a:pPr>
            <a:r>
              <a:rPr lang="en"/>
              <a:t>Data sources</a:t>
            </a:r>
            <a:endParaRPr/>
          </a:p>
          <a:p>
            <a:pPr indent="-317500" lvl="1" marL="914400" rtl="0" algn="l">
              <a:spcBef>
                <a:spcPts val="0"/>
              </a:spcBef>
              <a:spcAft>
                <a:spcPts val="0"/>
              </a:spcAft>
              <a:buSzPts val="1400"/>
              <a:buChar char="-"/>
            </a:pPr>
            <a:r>
              <a:rPr lang="en"/>
              <a:t>Curated public datasets</a:t>
            </a:r>
            <a:endParaRPr/>
          </a:p>
          <a:p>
            <a:pPr indent="-317500" lvl="1" marL="914400" rtl="0" algn="l">
              <a:spcBef>
                <a:spcPts val="0"/>
              </a:spcBef>
              <a:spcAft>
                <a:spcPts val="0"/>
              </a:spcAft>
              <a:buSzPts val="1400"/>
              <a:buChar char="-"/>
            </a:pPr>
            <a:r>
              <a:rPr lang="en"/>
              <a:t>Curated private datasets (crowdsourced)</a:t>
            </a:r>
            <a:endParaRPr/>
          </a:p>
          <a:p>
            <a:pPr indent="-317500" lvl="1" marL="914400" rtl="0" algn="l">
              <a:spcBef>
                <a:spcPts val="0"/>
              </a:spcBef>
              <a:spcAft>
                <a:spcPts val="0"/>
              </a:spcAft>
              <a:buSzPts val="1400"/>
              <a:buChar char="-"/>
            </a:pPr>
            <a:r>
              <a:rPr lang="en"/>
              <a:t>Data from users</a:t>
            </a:r>
            <a:endParaRPr/>
          </a:p>
          <a:p>
            <a:pPr indent="-342900" lvl="0" marL="457200" rtl="0" algn="l">
              <a:spcBef>
                <a:spcPts val="0"/>
              </a:spcBef>
              <a:spcAft>
                <a:spcPts val="0"/>
              </a:spcAft>
              <a:buSzPts val="1800"/>
              <a:buChar char="-"/>
            </a:pPr>
            <a:r>
              <a:rPr lang="en"/>
              <a:t>Privacy theory and regulations</a:t>
            </a:r>
            <a:endParaRPr/>
          </a:p>
          <a:p>
            <a:pPr indent="0" lvl="0" marL="0" rtl="0" algn="l">
              <a:spcBef>
                <a:spcPts val="1600"/>
              </a:spcBef>
              <a:spcAft>
                <a:spcPts val="0"/>
              </a:spcAft>
              <a:buNone/>
            </a:pPr>
            <a:r>
              <a:rPr b="1" lang="en">
                <a:solidFill>
                  <a:srgbClr val="000000"/>
                </a:solidFill>
              </a:rPr>
              <a:t>Thursday</a:t>
            </a:r>
            <a:endParaRPr b="1">
              <a:solidFill>
                <a:srgbClr val="000000"/>
              </a:solidFill>
            </a:endParaRPr>
          </a:p>
          <a:p>
            <a:pPr indent="-342900" lvl="0" marL="457200" rtl="0" algn="l">
              <a:spcBef>
                <a:spcPts val="0"/>
              </a:spcBef>
              <a:spcAft>
                <a:spcPts val="0"/>
              </a:spcAft>
              <a:buSzPts val="1800"/>
              <a:buChar char="-"/>
            </a:pPr>
            <a:r>
              <a:rPr lang="en"/>
              <a:t>Crowdsourcing</a:t>
            </a:r>
            <a:endParaRPr/>
          </a:p>
          <a:p>
            <a:pPr indent="-342900" lvl="0" marL="457200" rtl="0" algn="l">
              <a:spcBef>
                <a:spcPts val="0"/>
              </a:spcBef>
              <a:spcAft>
                <a:spcPts val="0"/>
              </a:spcAft>
              <a:buSzPts val="1800"/>
              <a:buChar char="-"/>
            </a:pPr>
            <a:r>
              <a:rPr lang="en"/>
              <a:t>Workforce ethics</a:t>
            </a:r>
            <a:endParaRPr/>
          </a:p>
          <a:p>
            <a:pPr indent="-342900" lvl="0" marL="457200" rtl="0" algn="l">
              <a:spcBef>
                <a:spcPts val="0"/>
              </a:spcBef>
              <a:spcAft>
                <a:spcPts val="0"/>
              </a:spcAft>
              <a:buSzPts val="1800"/>
              <a:buChar char="-"/>
            </a:pPr>
            <a:r>
              <a:rPr lang="en"/>
              <a:t>Designing for crowd pipelines</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656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Tricking users in common, unethical, and dangerous </a:t>
            </a:r>
            <a:endParaRPr/>
          </a:p>
        </p:txBody>
      </p:sp>
      <p:sp>
        <p:nvSpPr>
          <p:cNvPr id="237" name="Google Shape;23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3"/>
          <p:cNvPicPr preferRelativeResize="0"/>
          <p:nvPr/>
        </p:nvPicPr>
        <p:blipFill>
          <a:blip r:embed="rId3">
            <a:alphaModFix/>
          </a:blip>
          <a:stretch>
            <a:fillRect/>
          </a:stretch>
        </p:blipFill>
        <p:spPr>
          <a:xfrm>
            <a:off x="411075" y="2083175"/>
            <a:ext cx="4516600" cy="640800"/>
          </a:xfrm>
          <a:prstGeom prst="rect">
            <a:avLst/>
          </a:prstGeom>
          <a:noFill/>
          <a:ln>
            <a:noFill/>
          </a:ln>
        </p:spPr>
      </p:pic>
      <p:pic>
        <p:nvPicPr>
          <p:cNvPr id="239" name="Google Shape;239;p33"/>
          <p:cNvPicPr preferRelativeResize="0"/>
          <p:nvPr/>
        </p:nvPicPr>
        <p:blipFill>
          <a:blip r:embed="rId4">
            <a:alphaModFix/>
          </a:blip>
          <a:stretch>
            <a:fillRect/>
          </a:stretch>
        </p:blipFill>
        <p:spPr>
          <a:xfrm>
            <a:off x="7161694" y="0"/>
            <a:ext cx="1982313" cy="5143502"/>
          </a:xfrm>
          <a:prstGeom prst="rect">
            <a:avLst/>
          </a:prstGeom>
          <a:noFill/>
          <a:ln>
            <a:noFill/>
          </a:ln>
        </p:spPr>
      </p:pic>
      <p:pic>
        <p:nvPicPr>
          <p:cNvPr id="240" name="Google Shape;240;p33"/>
          <p:cNvPicPr preferRelativeResize="0"/>
          <p:nvPr/>
        </p:nvPicPr>
        <p:blipFill>
          <a:blip r:embed="rId5">
            <a:alphaModFix/>
          </a:blip>
          <a:stretch>
            <a:fillRect/>
          </a:stretch>
        </p:blipFill>
        <p:spPr>
          <a:xfrm>
            <a:off x="488675" y="3371455"/>
            <a:ext cx="4925923" cy="1012850"/>
          </a:xfrm>
          <a:prstGeom prst="rect">
            <a:avLst/>
          </a:prstGeom>
          <a:noFill/>
          <a:ln>
            <a:noFill/>
          </a:ln>
        </p:spPr>
      </p:pic>
      <p:cxnSp>
        <p:nvCxnSpPr>
          <p:cNvPr id="241" name="Google Shape;241;p33"/>
          <p:cNvCxnSpPr/>
          <p:nvPr/>
        </p:nvCxnSpPr>
        <p:spPr>
          <a:xfrm>
            <a:off x="5414598" y="3725480"/>
            <a:ext cx="1517700" cy="0"/>
          </a:xfrm>
          <a:prstGeom prst="straightConnector1">
            <a:avLst/>
          </a:prstGeom>
          <a:noFill/>
          <a:ln cap="flat" cmpd="sng" w="38100">
            <a:solidFill>
              <a:schemeClr val="dk2"/>
            </a:solidFill>
            <a:prstDash val="solid"/>
            <a:round/>
            <a:headEnd len="med" w="med" type="none"/>
            <a:tailEnd len="med" w="med" type="triangle"/>
          </a:ln>
        </p:spPr>
      </p:cxnSp>
      <p:sp>
        <p:nvSpPr>
          <p:cNvPr id="242" name="Google Shape;242;p33"/>
          <p:cNvSpPr txBox="1"/>
          <p:nvPr/>
        </p:nvSpPr>
        <p:spPr>
          <a:xfrm>
            <a:off x="411075" y="1718375"/>
            <a:ext cx="3106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Washington Post</a:t>
            </a:r>
            <a:endParaRPr/>
          </a:p>
        </p:txBody>
      </p:sp>
      <p:sp>
        <p:nvSpPr>
          <p:cNvPr id="243" name="Google Shape;243;p33"/>
          <p:cNvSpPr txBox="1"/>
          <p:nvPr/>
        </p:nvSpPr>
        <p:spPr>
          <a:xfrm>
            <a:off x="488675" y="3050550"/>
            <a:ext cx="3106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Vox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satisfy user expectations for privacy &amp; organization/company goals</a:t>
            </a:r>
            <a:endParaRPr/>
          </a:p>
        </p:txBody>
      </p:sp>
      <p:sp>
        <p:nvSpPr>
          <p:cNvPr id="249" name="Google Shape;249;p34"/>
          <p:cNvSpPr txBox="1"/>
          <p:nvPr>
            <p:ph idx="1" type="body"/>
          </p:nvPr>
        </p:nvSpPr>
        <p:spPr>
          <a:xfrm>
            <a:off x="311700" y="1573400"/>
            <a:ext cx="8520600" cy="299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Keep users trust</a:t>
            </a:r>
            <a:endParaRPr/>
          </a:p>
          <a:p>
            <a:pPr indent="-342900" lvl="0" marL="457200" rtl="0" algn="l">
              <a:spcBef>
                <a:spcPts val="0"/>
              </a:spcBef>
              <a:spcAft>
                <a:spcPts val="0"/>
              </a:spcAft>
              <a:buSzPts val="1800"/>
              <a:buChar char="-"/>
            </a:pPr>
            <a:r>
              <a:rPr lang="en"/>
              <a:t>Privacy </a:t>
            </a:r>
            <a:r>
              <a:rPr i="1" lang="en"/>
              <a:t>by design</a:t>
            </a:r>
            <a:endParaRPr/>
          </a:p>
        </p:txBody>
      </p:sp>
      <p:sp>
        <p:nvSpPr>
          <p:cNvPr id="250" name="Google Shape;2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Design: Privacy by Design</a:t>
            </a:r>
            <a:endParaRPr/>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5"/>
          <p:cNvPicPr preferRelativeResize="0"/>
          <p:nvPr/>
        </p:nvPicPr>
        <p:blipFill>
          <a:blip r:embed="rId3">
            <a:alphaModFix/>
          </a:blip>
          <a:stretch>
            <a:fillRect/>
          </a:stretch>
        </p:blipFill>
        <p:spPr>
          <a:xfrm>
            <a:off x="1229413" y="1017725"/>
            <a:ext cx="6685172"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GDPR &amp; Data </a:t>
            </a:r>
            <a:r>
              <a:rPr lang="en"/>
              <a:t>Sovereignty</a:t>
            </a:r>
            <a:endParaRPr/>
          </a:p>
        </p:txBody>
      </p:sp>
      <p:sp>
        <p:nvSpPr>
          <p:cNvPr id="263" name="Google Shape;26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data sovereignty?</a:t>
            </a:r>
            <a:endParaRPr/>
          </a:p>
          <a:p>
            <a:pPr indent="-342900" lvl="0" marL="457200" rtl="0" algn="l">
              <a:spcBef>
                <a:spcPts val="0"/>
              </a:spcBef>
              <a:spcAft>
                <a:spcPts val="0"/>
              </a:spcAft>
              <a:buSzPts val="1800"/>
              <a:buChar char="-"/>
            </a:pPr>
            <a:r>
              <a:rPr lang="en"/>
              <a:t>GDPR is “General Data Protection Regulation” of the EU</a:t>
            </a:r>
            <a:endParaRPr/>
          </a:p>
          <a:p>
            <a:pPr indent="-342900" lvl="0" marL="457200" rtl="0" algn="l">
              <a:spcBef>
                <a:spcPts val="0"/>
              </a:spcBef>
              <a:spcAft>
                <a:spcPts val="0"/>
              </a:spcAft>
              <a:buSzPts val="1800"/>
              <a:buChar char="-"/>
            </a:pPr>
            <a:r>
              <a:rPr lang="en"/>
              <a:t>Did you notice all those cookie consent forms?</a:t>
            </a:r>
            <a:endParaRPr/>
          </a:p>
        </p:txBody>
      </p:sp>
      <p:sp>
        <p:nvSpPr>
          <p:cNvPr id="264" name="Google Shape;26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6"/>
          <p:cNvPicPr preferRelativeResize="0"/>
          <p:nvPr/>
        </p:nvPicPr>
        <p:blipFill>
          <a:blip r:embed="rId3">
            <a:alphaModFix/>
          </a:blip>
          <a:stretch>
            <a:fillRect/>
          </a:stretch>
        </p:blipFill>
        <p:spPr>
          <a:xfrm>
            <a:off x="544950" y="2376000"/>
            <a:ext cx="5010600" cy="2505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GDPR: Right to AI/ML explanation &amp; no bias</a:t>
            </a:r>
            <a:endParaRPr/>
          </a:p>
        </p:txBody>
      </p:sp>
      <p:sp>
        <p:nvSpPr>
          <p:cNvPr id="271" name="Google Shape;271;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Currently more of a recommendation than an </a:t>
            </a:r>
            <a:r>
              <a:rPr lang="en" sz="1800"/>
              <a:t>enforceable</a:t>
            </a:r>
            <a:r>
              <a:rPr lang="en" sz="1800"/>
              <a:t> law </a:t>
            </a:r>
            <a:endParaRPr sz="1800"/>
          </a:p>
          <a:p>
            <a:pPr indent="-342900" lvl="0" marL="457200" rtl="0" algn="l">
              <a:spcBef>
                <a:spcPts val="1000"/>
              </a:spcBef>
              <a:spcAft>
                <a:spcPts val="0"/>
              </a:spcAft>
              <a:buSzPts val="1800"/>
              <a:buChar char="-"/>
            </a:pPr>
            <a:r>
              <a:rPr lang="en" sz="1800"/>
              <a:t>companies </a:t>
            </a:r>
            <a:r>
              <a:rPr lang="en" sz="1800"/>
              <a:t>foreseeing</a:t>
            </a:r>
            <a:r>
              <a:rPr lang="en" sz="1800"/>
              <a:t> future laws</a:t>
            </a:r>
            <a:endParaRPr sz="1800"/>
          </a:p>
          <a:p>
            <a:pPr indent="-342900" lvl="0" marL="457200" rtl="0" algn="l">
              <a:spcBef>
                <a:spcPts val="1000"/>
              </a:spcBef>
              <a:spcAft>
                <a:spcPts val="1600"/>
              </a:spcAft>
              <a:buSzPts val="1800"/>
              <a:buChar char="-"/>
            </a:pPr>
            <a:r>
              <a:rPr lang="en" sz="1800"/>
              <a:t>Spurs investment in Explainable AI and AI Fairness</a:t>
            </a:r>
            <a:endParaRPr sz="1800"/>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pic>
        <p:nvPicPr>
          <p:cNvPr id="273" name="Google Shape;273;p37"/>
          <p:cNvPicPr preferRelativeResize="0"/>
          <p:nvPr/>
        </p:nvPicPr>
        <p:blipFill>
          <a:blip r:embed="rId3">
            <a:alphaModFix/>
          </a:blip>
          <a:stretch>
            <a:fillRect/>
          </a:stretch>
        </p:blipFill>
        <p:spPr>
          <a:xfrm>
            <a:off x="4464000" y="1170125"/>
            <a:ext cx="4527600" cy="1911458"/>
          </a:xfrm>
          <a:prstGeom prst="rect">
            <a:avLst/>
          </a:prstGeom>
          <a:noFill/>
          <a:ln>
            <a:noFill/>
          </a:ln>
        </p:spPr>
      </p:pic>
      <p:cxnSp>
        <p:nvCxnSpPr>
          <p:cNvPr id="274" name="Google Shape;274;p37"/>
          <p:cNvCxnSpPr/>
          <p:nvPr/>
        </p:nvCxnSpPr>
        <p:spPr>
          <a:xfrm rot="10800000">
            <a:off x="7024500" y="2520300"/>
            <a:ext cx="0" cy="908700"/>
          </a:xfrm>
          <a:prstGeom prst="straightConnector1">
            <a:avLst/>
          </a:prstGeom>
          <a:noFill/>
          <a:ln cap="flat" cmpd="sng" w="76200">
            <a:solidFill>
              <a:srgbClr val="6D9EEB"/>
            </a:solidFill>
            <a:prstDash val="solid"/>
            <a:round/>
            <a:headEnd len="med" w="med" type="none"/>
            <a:tailEnd len="med" w="med" type="triangle"/>
          </a:ln>
        </p:spPr>
      </p:cxnSp>
      <p:sp>
        <p:nvSpPr>
          <p:cNvPr id="275" name="Google Shape;275;p37"/>
          <p:cNvSpPr txBox="1"/>
          <p:nvPr/>
        </p:nvSpPr>
        <p:spPr>
          <a:xfrm>
            <a:off x="5524500" y="3276600"/>
            <a:ext cx="3000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600"/>
              </a:spcAft>
              <a:buNone/>
            </a:pPr>
            <a:r>
              <a:rPr b="1" lang="en" sz="1800">
                <a:solidFill>
                  <a:srgbClr val="4A86E8"/>
                </a:solidFill>
              </a:rPr>
              <a:t>Not quite</a:t>
            </a:r>
            <a:endParaRPr b="1" sz="1800">
              <a:solidFill>
                <a:srgbClr val="4A86E8"/>
              </a:solidFill>
            </a:endParaRPr>
          </a:p>
        </p:txBody>
      </p:sp>
      <p:sp>
        <p:nvSpPr>
          <p:cNvPr id="276" name="Google Shape;276;p37"/>
          <p:cNvSpPr txBox="1"/>
          <p:nvPr/>
        </p:nvSpPr>
        <p:spPr>
          <a:xfrm>
            <a:off x="5853450" y="851750"/>
            <a:ext cx="3000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600"/>
              </a:spcAft>
              <a:buNone/>
            </a:pPr>
            <a:r>
              <a:rPr b="1" lang="en" sz="1800">
                <a:solidFill>
                  <a:srgbClr val="4A86E8"/>
                </a:solidFill>
              </a:rPr>
              <a:t>ML Researchers reacting to GDPR</a:t>
            </a:r>
            <a:endParaRPr b="1" sz="1800">
              <a:solidFill>
                <a:srgbClr val="4A86E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3">
            <a:alphaModFix/>
          </a:blip>
          <a:stretch>
            <a:fillRect/>
          </a:stretch>
        </p:blipFill>
        <p:spPr>
          <a:xfrm>
            <a:off x="4756925" y="1191875"/>
            <a:ext cx="4310876" cy="3951625"/>
          </a:xfrm>
          <a:prstGeom prst="rect">
            <a:avLst/>
          </a:prstGeom>
          <a:noFill/>
          <a:ln>
            <a:noFill/>
          </a:ln>
        </p:spPr>
      </p:pic>
      <p:sp>
        <p:nvSpPr>
          <p:cNvPr id="282" name="Google Shape;28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GDPR: Right to be forgotten</a:t>
            </a:r>
            <a:endParaRPr/>
          </a:p>
        </p:txBody>
      </p:sp>
      <p:sp>
        <p:nvSpPr>
          <p:cNvPr id="283" name="Google Shape;283;p38"/>
          <p:cNvSpPr txBox="1"/>
          <p:nvPr>
            <p:ph idx="1" type="body"/>
          </p:nvPr>
        </p:nvSpPr>
        <p:spPr>
          <a:xfrm>
            <a:off x="311700" y="1152475"/>
            <a:ext cx="461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Google Spain v AEPD and Mario Costeja González</a:t>
            </a:r>
            <a:endParaRPr/>
          </a:p>
          <a:p>
            <a:pPr indent="-342900" lvl="0" marL="457200" rtl="0" algn="l">
              <a:spcBef>
                <a:spcPts val="1000"/>
              </a:spcBef>
              <a:spcAft>
                <a:spcPts val="0"/>
              </a:spcAft>
              <a:buSzPts val="1800"/>
              <a:buChar char="●"/>
            </a:pPr>
            <a:r>
              <a:rPr lang="en"/>
              <a:t>Right to ask a search engine to remove a listing </a:t>
            </a:r>
            <a:r>
              <a:rPr i="1" lang="en"/>
              <a:t>globally</a:t>
            </a:r>
            <a:r>
              <a:rPr lang="en"/>
              <a:t> if it pertains to an individual</a:t>
            </a:r>
            <a:endParaRPr/>
          </a:p>
          <a:p>
            <a:pPr indent="-342900" lvl="0" marL="457200" rtl="0" algn="l">
              <a:spcBef>
                <a:spcPts val="1600"/>
              </a:spcBef>
              <a:spcAft>
                <a:spcPts val="0"/>
              </a:spcAft>
              <a:buSzPts val="1800"/>
              <a:buChar char="●"/>
            </a:pPr>
            <a:r>
              <a:rPr lang="en"/>
              <a:t>Privacy Vs. Freedom of Speech</a:t>
            </a:r>
            <a:endParaRPr/>
          </a:p>
          <a:p>
            <a:pPr indent="0" lvl="0" marL="0" rtl="0" algn="l">
              <a:spcBef>
                <a:spcPts val="1600"/>
              </a:spcBef>
              <a:spcAft>
                <a:spcPts val="1600"/>
              </a:spcAft>
              <a:buNone/>
            </a:pPr>
            <a:r>
              <a:t/>
            </a:r>
            <a:endParaRPr/>
          </a:p>
        </p:txBody>
      </p:sp>
      <p:sp>
        <p:nvSpPr>
          <p:cNvPr id="284" name="Google Shape;28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8"/>
          <p:cNvPicPr preferRelativeResize="0"/>
          <p:nvPr/>
        </p:nvPicPr>
        <p:blipFill>
          <a:blip r:embed="rId4">
            <a:alphaModFix/>
          </a:blip>
          <a:stretch>
            <a:fillRect/>
          </a:stretch>
        </p:blipFill>
        <p:spPr>
          <a:xfrm>
            <a:off x="0" y="3810350"/>
            <a:ext cx="5315199" cy="1074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and personal data rights?</a:t>
            </a:r>
            <a:endParaRPr/>
          </a:p>
        </p:txBody>
      </p:sp>
      <p:sp>
        <p:nvSpPr>
          <p:cNvPr id="291" name="Google Shape;291;p39"/>
          <p:cNvSpPr txBox="1"/>
          <p:nvPr>
            <p:ph idx="1" type="body"/>
          </p:nvPr>
        </p:nvSpPr>
        <p:spPr>
          <a:xfrm>
            <a:off x="311700" y="1152475"/>
            <a:ext cx="250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you think?</a:t>
            </a:r>
            <a:endParaRPr/>
          </a:p>
        </p:txBody>
      </p:sp>
      <p:sp>
        <p:nvSpPr>
          <p:cNvPr id="292" name="Google Shape;29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data come from?</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9" name="Google Shape;79;p16"/>
          <p:cNvGrpSpPr/>
          <p:nvPr/>
        </p:nvGrpSpPr>
        <p:grpSpPr>
          <a:xfrm>
            <a:off x="1232750" y="1344150"/>
            <a:ext cx="6678500" cy="2220000"/>
            <a:chOff x="1133175" y="1267950"/>
            <a:chExt cx="6678500" cy="2220000"/>
          </a:xfrm>
        </p:grpSpPr>
        <p:sp>
          <p:nvSpPr>
            <p:cNvPr id="80" name="Google Shape;80;p16"/>
            <p:cNvSpPr/>
            <p:nvPr/>
          </p:nvSpPr>
          <p:spPr>
            <a:xfrm>
              <a:off x="3616525" y="2025250"/>
              <a:ext cx="1711800" cy="11010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ML Engineering</a:t>
              </a:r>
              <a:endParaRPr/>
            </a:p>
          </p:txBody>
        </p:sp>
        <p:sp>
          <p:nvSpPr>
            <p:cNvPr id="81" name="Google Shape;81;p16"/>
            <p:cNvSpPr/>
            <p:nvPr/>
          </p:nvSpPr>
          <p:spPr>
            <a:xfrm>
              <a:off x="3178525" y="1655550"/>
              <a:ext cx="2587800" cy="1832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3026125" y="1267950"/>
              <a:ext cx="28893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 AI/ML augmented experience</a:t>
              </a:r>
              <a:endParaRPr/>
            </a:p>
          </p:txBody>
        </p:sp>
        <p:sp>
          <p:nvSpPr>
            <p:cNvPr id="83" name="Google Shape;83;p16"/>
            <p:cNvSpPr/>
            <p:nvPr/>
          </p:nvSpPr>
          <p:spPr>
            <a:xfrm>
              <a:off x="1133175" y="2041350"/>
              <a:ext cx="1454700" cy="10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 </a:t>
              </a:r>
              <a:endParaRPr/>
            </a:p>
          </p:txBody>
        </p:sp>
        <p:sp>
          <p:nvSpPr>
            <p:cNvPr id="84" name="Google Shape;84;p16"/>
            <p:cNvSpPr/>
            <p:nvPr/>
          </p:nvSpPr>
          <p:spPr>
            <a:xfrm>
              <a:off x="6356975" y="2045350"/>
              <a:ext cx="1454700" cy="10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cxnSp>
          <p:nvCxnSpPr>
            <p:cNvPr id="85" name="Google Shape;85;p16"/>
            <p:cNvCxnSpPr>
              <a:stCxn id="83" idx="3"/>
              <a:endCxn id="81" idx="1"/>
            </p:cNvCxnSpPr>
            <p:nvPr/>
          </p:nvCxnSpPr>
          <p:spPr>
            <a:xfrm>
              <a:off x="2587875" y="2571750"/>
              <a:ext cx="590700" cy="0"/>
            </a:xfrm>
            <a:prstGeom prst="straightConnector1">
              <a:avLst/>
            </a:prstGeom>
            <a:noFill/>
            <a:ln cap="flat" cmpd="sng" w="19050">
              <a:solidFill>
                <a:schemeClr val="dk2"/>
              </a:solidFill>
              <a:prstDash val="solid"/>
              <a:round/>
              <a:headEnd len="med" w="med" type="none"/>
              <a:tailEnd len="med" w="med" type="triangle"/>
            </a:ln>
          </p:spPr>
        </p:cxnSp>
        <p:cxnSp>
          <p:nvCxnSpPr>
            <p:cNvPr id="86" name="Google Shape;86;p16"/>
            <p:cNvCxnSpPr>
              <a:stCxn id="81" idx="3"/>
              <a:endCxn id="84" idx="1"/>
            </p:cNvCxnSpPr>
            <p:nvPr/>
          </p:nvCxnSpPr>
          <p:spPr>
            <a:xfrm>
              <a:off x="5766325" y="2571750"/>
              <a:ext cx="590700" cy="3900"/>
            </a:xfrm>
            <a:prstGeom prst="straightConnector1">
              <a:avLst/>
            </a:prstGeom>
            <a:noFill/>
            <a:ln cap="flat" cmpd="sng" w="19050">
              <a:solidFill>
                <a:schemeClr val="dk2"/>
              </a:solidFill>
              <a:prstDash val="solid"/>
              <a:round/>
              <a:headEnd len="med" w="med" type="none"/>
              <a:tailEnd len="med" w="med" type="triangl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data come from?</a:t>
            </a:r>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3" name="Google Shape;93;p17"/>
          <p:cNvGrpSpPr/>
          <p:nvPr/>
        </p:nvGrpSpPr>
        <p:grpSpPr>
          <a:xfrm>
            <a:off x="1232750" y="1344150"/>
            <a:ext cx="6678500" cy="2220000"/>
            <a:chOff x="1133175" y="1267950"/>
            <a:chExt cx="6678500" cy="2220000"/>
          </a:xfrm>
        </p:grpSpPr>
        <p:sp>
          <p:nvSpPr>
            <p:cNvPr id="94" name="Google Shape;94;p17"/>
            <p:cNvSpPr/>
            <p:nvPr/>
          </p:nvSpPr>
          <p:spPr>
            <a:xfrm>
              <a:off x="3616525" y="2025250"/>
              <a:ext cx="1711800" cy="11010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ML Engineering</a:t>
              </a:r>
              <a:endParaRPr/>
            </a:p>
          </p:txBody>
        </p:sp>
        <p:sp>
          <p:nvSpPr>
            <p:cNvPr id="95" name="Google Shape;95;p17"/>
            <p:cNvSpPr/>
            <p:nvPr/>
          </p:nvSpPr>
          <p:spPr>
            <a:xfrm>
              <a:off x="3178525" y="1655550"/>
              <a:ext cx="2587800" cy="1832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3026125" y="1267950"/>
              <a:ext cx="28893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 AI/ML augmented experience</a:t>
              </a:r>
              <a:endParaRPr/>
            </a:p>
          </p:txBody>
        </p:sp>
        <p:sp>
          <p:nvSpPr>
            <p:cNvPr id="97" name="Google Shape;97;p17"/>
            <p:cNvSpPr/>
            <p:nvPr/>
          </p:nvSpPr>
          <p:spPr>
            <a:xfrm>
              <a:off x="1133175" y="2041350"/>
              <a:ext cx="1454700" cy="10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 </a:t>
              </a:r>
              <a:endParaRPr/>
            </a:p>
          </p:txBody>
        </p:sp>
        <p:sp>
          <p:nvSpPr>
            <p:cNvPr id="98" name="Google Shape;98;p17"/>
            <p:cNvSpPr/>
            <p:nvPr/>
          </p:nvSpPr>
          <p:spPr>
            <a:xfrm>
              <a:off x="6356975" y="2045350"/>
              <a:ext cx="1454700" cy="10608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cxnSp>
          <p:nvCxnSpPr>
            <p:cNvPr id="99" name="Google Shape;99;p17"/>
            <p:cNvCxnSpPr>
              <a:stCxn id="97" idx="3"/>
              <a:endCxn id="95" idx="1"/>
            </p:cNvCxnSpPr>
            <p:nvPr/>
          </p:nvCxnSpPr>
          <p:spPr>
            <a:xfrm>
              <a:off x="2587875" y="2571750"/>
              <a:ext cx="590700" cy="0"/>
            </a:xfrm>
            <a:prstGeom prst="straightConnector1">
              <a:avLst/>
            </a:prstGeom>
            <a:noFill/>
            <a:ln cap="flat" cmpd="sng" w="19050">
              <a:solidFill>
                <a:schemeClr val="dk2"/>
              </a:solidFill>
              <a:prstDash val="solid"/>
              <a:round/>
              <a:headEnd len="med" w="med" type="none"/>
              <a:tailEnd len="med" w="med" type="triangle"/>
            </a:ln>
          </p:spPr>
        </p:cxnSp>
        <p:cxnSp>
          <p:nvCxnSpPr>
            <p:cNvPr id="100" name="Google Shape;100;p17"/>
            <p:cNvCxnSpPr>
              <a:stCxn id="95" idx="3"/>
              <a:endCxn id="98" idx="1"/>
            </p:cNvCxnSpPr>
            <p:nvPr/>
          </p:nvCxnSpPr>
          <p:spPr>
            <a:xfrm>
              <a:off x="5766325" y="2571750"/>
              <a:ext cx="590700" cy="3900"/>
            </a:xfrm>
            <a:prstGeom prst="straightConnector1">
              <a:avLst/>
            </a:prstGeom>
            <a:noFill/>
            <a:ln cap="flat" cmpd="sng" w="19050">
              <a:solidFill>
                <a:schemeClr val="dk2"/>
              </a:solidFill>
              <a:prstDash val="solid"/>
              <a:round/>
              <a:headEnd len="med" w="med" type="none"/>
              <a:tailEnd len="med" w="med" type="triangle"/>
            </a:ln>
          </p:spPr>
        </p:cxnSp>
      </p:grpSp>
      <p:sp>
        <p:nvSpPr>
          <p:cNvPr id="101" name="Google Shape;101;p17"/>
          <p:cNvSpPr/>
          <p:nvPr/>
        </p:nvSpPr>
        <p:spPr>
          <a:xfrm>
            <a:off x="1912750" y="3174500"/>
            <a:ext cx="5280295" cy="964400"/>
          </a:xfrm>
          <a:custGeom>
            <a:rect b="b" l="l" r="r" t="t"/>
            <a:pathLst>
              <a:path extrusionOk="0" h="38576" w="205419">
                <a:moveTo>
                  <a:pt x="205419" y="322"/>
                </a:moveTo>
                <a:lnTo>
                  <a:pt x="205419" y="38576"/>
                </a:lnTo>
                <a:lnTo>
                  <a:pt x="0" y="38576"/>
                </a:lnTo>
                <a:lnTo>
                  <a:pt x="0" y="0"/>
                </a:lnTo>
              </a:path>
            </a:pathLst>
          </a:custGeom>
          <a:noFill/>
          <a:ln cap="flat" cmpd="sng" w="19050">
            <a:solidFill>
              <a:schemeClr val="accent4"/>
            </a:solidFill>
            <a:prstDash val="solid"/>
            <a:round/>
            <a:headEnd len="med" w="med" type="none"/>
            <a:tailEnd len="med" w="med" type="triangle"/>
          </a:ln>
        </p:spPr>
      </p:sp>
      <p:sp>
        <p:nvSpPr>
          <p:cNvPr id="102" name="Google Shape;102;p17"/>
          <p:cNvSpPr/>
          <p:nvPr/>
        </p:nvSpPr>
        <p:spPr>
          <a:xfrm>
            <a:off x="289325" y="1213550"/>
            <a:ext cx="1317900" cy="538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103" name="Google Shape;103;p17"/>
          <p:cNvSpPr/>
          <p:nvPr/>
        </p:nvSpPr>
        <p:spPr>
          <a:xfrm>
            <a:off x="924225" y="1752000"/>
            <a:ext cx="321475" cy="892075"/>
          </a:xfrm>
          <a:custGeom>
            <a:rect b="b" l="l" r="r" t="t"/>
            <a:pathLst>
              <a:path extrusionOk="0" h="35683" w="12859">
                <a:moveTo>
                  <a:pt x="0" y="0"/>
                </a:moveTo>
                <a:lnTo>
                  <a:pt x="0" y="35683"/>
                </a:lnTo>
                <a:lnTo>
                  <a:pt x="12859" y="35362"/>
                </a:lnTo>
              </a:path>
            </a:pathLst>
          </a:custGeom>
          <a:noFill/>
          <a:ln cap="flat" cmpd="sng" w="19050">
            <a:solidFill>
              <a:schemeClr val="accent1"/>
            </a:solidFill>
            <a:prstDash val="solid"/>
            <a:round/>
            <a:headEnd len="med" w="med" type="none"/>
            <a:tailEnd len="med" w="med" type="triangl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Achieving a model that can </a:t>
            </a:r>
            <a:r>
              <a:rPr i="1" lang="en"/>
              <a:t>generalize</a:t>
            </a:r>
            <a:r>
              <a:rPr lang="en"/>
              <a:t> to new data</a:t>
            </a:r>
            <a:endParaRPr/>
          </a:p>
        </p:txBody>
      </p:sp>
      <p:sp>
        <p:nvSpPr>
          <p:cNvPr id="109" name="Google Shape;10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Terms for model fit: </a:t>
            </a:r>
            <a:endParaRPr/>
          </a:p>
          <a:p>
            <a:pPr indent="0" lvl="0" marL="0" rtl="0" algn="l">
              <a:spcBef>
                <a:spcPts val="1600"/>
              </a:spcBef>
              <a:spcAft>
                <a:spcPts val="0"/>
              </a:spcAft>
              <a:buNone/>
            </a:pPr>
            <a:r>
              <a:rPr lang="en"/>
              <a:t>underfit / overfit</a:t>
            </a:r>
            <a:endParaRPr/>
          </a:p>
          <a:p>
            <a:pPr indent="0" lvl="0" marL="0" rtl="0" algn="l">
              <a:spcBef>
                <a:spcPts val="1600"/>
              </a:spcBef>
              <a:spcAft>
                <a:spcPts val="1600"/>
              </a:spcAft>
              <a:buNone/>
            </a:pPr>
            <a:r>
              <a:rPr lang="en"/>
              <a:t>bias / variance</a:t>
            </a:r>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8"/>
          <p:cNvPicPr preferRelativeResize="0"/>
          <p:nvPr/>
        </p:nvPicPr>
        <p:blipFill>
          <a:blip r:embed="rId3">
            <a:alphaModFix/>
          </a:blip>
          <a:stretch>
            <a:fillRect/>
          </a:stretch>
        </p:blipFill>
        <p:spPr>
          <a:xfrm>
            <a:off x="3673638" y="3118250"/>
            <a:ext cx="5046186" cy="1938575"/>
          </a:xfrm>
          <a:prstGeom prst="rect">
            <a:avLst/>
          </a:prstGeom>
          <a:noFill/>
          <a:ln>
            <a:noFill/>
          </a:ln>
        </p:spPr>
      </p:pic>
      <p:pic>
        <p:nvPicPr>
          <p:cNvPr id="112" name="Google Shape;112;p18"/>
          <p:cNvPicPr preferRelativeResize="0"/>
          <p:nvPr/>
        </p:nvPicPr>
        <p:blipFill>
          <a:blip r:embed="rId4">
            <a:alphaModFix/>
          </a:blip>
          <a:stretch>
            <a:fillRect/>
          </a:stretch>
        </p:blipFill>
        <p:spPr>
          <a:xfrm>
            <a:off x="3673650" y="1004591"/>
            <a:ext cx="5155251" cy="21136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Achieving a model that can </a:t>
            </a:r>
            <a:r>
              <a:rPr i="1" lang="en"/>
              <a:t>generalize</a:t>
            </a:r>
            <a:r>
              <a:rPr lang="en"/>
              <a:t> to new data</a:t>
            </a:r>
            <a:endParaRPr/>
          </a:p>
        </p:txBody>
      </p:sp>
      <p:sp>
        <p:nvSpPr>
          <p:cNvPr id="118" name="Google Shape;11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9" name="Google Shape;119;p19"/>
          <p:cNvGrpSpPr/>
          <p:nvPr/>
        </p:nvGrpSpPr>
        <p:grpSpPr>
          <a:xfrm>
            <a:off x="4467525" y="1679600"/>
            <a:ext cx="4187000" cy="2466700"/>
            <a:chOff x="4572000" y="1800150"/>
            <a:chExt cx="4187000" cy="2466700"/>
          </a:xfrm>
        </p:grpSpPr>
        <p:sp>
          <p:nvSpPr>
            <p:cNvPr id="120" name="Google Shape;120;p19"/>
            <p:cNvSpPr/>
            <p:nvPr/>
          </p:nvSpPr>
          <p:spPr>
            <a:xfrm>
              <a:off x="7521500" y="2418975"/>
              <a:ext cx="1237500" cy="7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ML Model</a:t>
              </a:r>
              <a:endParaRPr/>
            </a:p>
          </p:txBody>
        </p:sp>
        <p:sp>
          <p:nvSpPr>
            <p:cNvPr id="121" name="Google Shape;121;p19"/>
            <p:cNvSpPr/>
            <p:nvPr/>
          </p:nvSpPr>
          <p:spPr>
            <a:xfrm>
              <a:off x="4572000" y="1800150"/>
              <a:ext cx="2386800" cy="6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set</a:t>
              </a:r>
              <a:endParaRPr/>
            </a:p>
          </p:txBody>
        </p:sp>
        <p:sp>
          <p:nvSpPr>
            <p:cNvPr id="122" name="Google Shape;122;p19"/>
            <p:cNvSpPr/>
            <p:nvPr/>
          </p:nvSpPr>
          <p:spPr>
            <a:xfrm>
              <a:off x="4572000" y="2708000"/>
              <a:ext cx="2386800" cy="6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Validation</a:t>
              </a:r>
              <a:r>
                <a:rPr lang="en"/>
                <a:t> set</a:t>
              </a:r>
              <a:endParaRPr/>
            </a:p>
          </p:txBody>
        </p:sp>
        <p:sp>
          <p:nvSpPr>
            <p:cNvPr id="123" name="Google Shape;123;p19"/>
            <p:cNvSpPr/>
            <p:nvPr/>
          </p:nvSpPr>
          <p:spPr>
            <a:xfrm>
              <a:off x="4572000" y="3615850"/>
              <a:ext cx="2386800" cy="6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a:t>
              </a:r>
              <a:r>
                <a:rPr lang="en"/>
                <a:t> set</a:t>
              </a:r>
              <a:endParaRPr/>
            </a:p>
          </p:txBody>
        </p:sp>
        <p:cxnSp>
          <p:nvCxnSpPr>
            <p:cNvPr id="124" name="Google Shape;124;p19"/>
            <p:cNvCxnSpPr>
              <a:stCxn id="121" idx="3"/>
            </p:cNvCxnSpPr>
            <p:nvPr/>
          </p:nvCxnSpPr>
          <p:spPr>
            <a:xfrm>
              <a:off x="6958800" y="2125650"/>
              <a:ext cx="423900" cy="4239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19"/>
            <p:cNvCxnSpPr>
              <a:stCxn id="122" idx="3"/>
            </p:cNvCxnSpPr>
            <p:nvPr/>
          </p:nvCxnSpPr>
          <p:spPr>
            <a:xfrm flipH="1" rot="10800000">
              <a:off x="6958800" y="2924300"/>
              <a:ext cx="407400" cy="1092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9"/>
            <p:cNvCxnSpPr>
              <a:stCxn id="123" idx="3"/>
            </p:cNvCxnSpPr>
            <p:nvPr/>
          </p:nvCxnSpPr>
          <p:spPr>
            <a:xfrm flipH="1" rot="10800000">
              <a:off x="6958800" y="3181450"/>
              <a:ext cx="438900" cy="759900"/>
            </a:xfrm>
            <a:prstGeom prst="straightConnector1">
              <a:avLst/>
            </a:prstGeom>
            <a:noFill/>
            <a:ln cap="flat" cmpd="sng" w="9525">
              <a:solidFill>
                <a:schemeClr val="dk2"/>
              </a:solidFill>
              <a:prstDash val="solid"/>
              <a:round/>
              <a:headEnd len="med" w="med" type="none"/>
              <a:tailEnd len="med" w="med" type="triangle"/>
            </a:ln>
          </p:spPr>
        </p:cxnSp>
      </p:grpSp>
      <p:sp>
        <p:nvSpPr>
          <p:cNvPr id="127" name="Google Shape;127;p19"/>
          <p:cNvSpPr txBox="1"/>
          <p:nvPr/>
        </p:nvSpPr>
        <p:spPr>
          <a:xfrm>
            <a:off x="311700" y="1663600"/>
            <a:ext cx="3463800" cy="249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want to avoid </a:t>
            </a:r>
            <a:r>
              <a:rPr i="1" lang="en"/>
              <a:t>overfitting</a:t>
            </a:r>
            <a:r>
              <a:rPr lang="en"/>
              <a:t> to any single one of these datasets.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We need use “fresh” data to test out whether our model is overfitting.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That is the why multiple datasets are needed during model building.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open data sources</a:t>
            </a:r>
            <a:endParaRPr/>
          </a:p>
        </p:txBody>
      </p:sp>
      <p:sp>
        <p:nvSpPr>
          <p:cNvPr id="133" name="Google Shape;133;p20"/>
          <p:cNvSpPr txBox="1"/>
          <p:nvPr>
            <p:ph idx="1" type="body"/>
          </p:nvPr>
        </p:nvSpPr>
        <p:spPr>
          <a:xfrm>
            <a:off x="311700" y="1152475"/>
            <a:ext cx="483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Wordnet </a:t>
            </a:r>
            <a:r>
              <a:rPr lang="en"/>
              <a:t>&amp; </a:t>
            </a:r>
            <a:r>
              <a:rPr lang="en"/>
              <a:t>Imagenet</a:t>
            </a:r>
            <a:endParaRPr/>
          </a:p>
          <a:p>
            <a:pPr indent="0" lvl="0" marL="0" rtl="0" algn="l">
              <a:spcBef>
                <a:spcPts val="0"/>
              </a:spcBef>
              <a:spcAft>
                <a:spcPts val="0"/>
              </a:spcAft>
              <a:buNone/>
            </a:pPr>
            <a:r>
              <a:rPr lang="en"/>
              <a:t>	</a:t>
            </a:r>
            <a:r>
              <a:rPr lang="en" sz="1200"/>
              <a:t>A</a:t>
            </a:r>
            <a:r>
              <a:rPr lang="en" sz="1200"/>
              <a:t> lexical database for english</a:t>
            </a:r>
            <a:endParaRPr sz="1200"/>
          </a:p>
          <a:p>
            <a:pPr indent="0" lvl="0" marL="0" rtl="0" algn="l">
              <a:spcBef>
                <a:spcPts val="0"/>
              </a:spcBef>
              <a:spcAft>
                <a:spcPts val="0"/>
              </a:spcAft>
              <a:buNone/>
            </a:pPr>
            <a:r>
              <a:rPr lang="en" sz="1200"/>
              <a:t>	Imagenet provides thousands of images per word</a:t>
            </a:r>
            <a:endParaRPr sz="1200"/>
          </a:p>
          <a:p>
            <a:pPr indent="0" lvl="0" marL="0" rtl="0" algn="l">
              <a:spcBef>
                <a:spcPts val="1000"/>
              </a:spcBef>
              <a:spcAft>
                <a:spcPts val="0"/>
              </a:spcAft>
              <a:buNone/>
            </a:pPr>
            <a:r>
              <a:rPr lang="en"/>
              <a:t>Open g</a:t>
            </a:r>
            <a:r>
              <a:rPr lang="en"/>
              <a:t>overnment datasets</a:t>
            </a:r>
            <a:endParaRPr/>
          </a:p>
          <a:p>
            <a:pPr indent="0" lvl="0" marL="0" rtl="0" algn="l">
              <a:spcBef>
                <a:spcPts val="1600"/>
              </a:spcBef>
              <a:spcAft>
                <a:spcPts val="0"/>
              </a:spcAft>
              <a:buNone/>
            </a:pPr>
            <a:r>
              <a:rPr lang="en"/>
              <a:t>Public dataset repositories</a:t>
            </a:r>
            <a:endParaRPr/>
          </a:p>
          <a:p>
            <a:pPr indent="457200" lvl="0" marL="0" rtl="0" algn="l">
              <a:spcBef>
                <a:spcPts val="0"/>
              </a:spcBef>
              <a:spcAft>
                <a:spcPts val="0"/>
              </a:spcAft>
              <a:buNone/>
            </a:pPr>
            <a:r>
              <a:rPr lang="en" sz="1200"/>
              <a:t>e.g., examples from visualdata.io</a:t>
            </a:r>
            <a:endParaRPr sz="1200">
              <a:solidFill>
                <a:srgbClr val="0000FF"/>
              </a:solidFill>
            </a:endParaRPr>
          </a:p>
          <a:p>
            <a:pPr indent="0" lvl="0" marL="0" rtl="0" algn="l">
              <a:spcBef>
                <a:spcPts val="1600"/>
              </a:spcBef>
              <a:spcAft>
                <a:spcPts val="0"/>
              </a:spcAft>
              <a:buNone/>
            </a:pPr>
            <a:r>
              <a:rPr b="1" lang="en">
                <a:solidFill>
                  <a:srgbClr val="0000FF"/>
                </a:solidFill>
              </a:rPr>
              <a:t>Does your goal require annotated data?</a:t>
            </a:r>
            <a:endParaRPr b="1">
              <a:solidFill>
                <a:srgbClr val="0000FF"/>
              </a:solidFill>
            </a:endParaRPr>
          </a:p>
          <a:p>
            <a:pPr indent="0" lvl="0" marL="0" rtl="0" algn="l">
              <a:spcBef>
                <a:spcPts val="1600"/>
              </a:spcBef>
              <a:spcAft>
                <a:spcPts val="1600"/>
              </a:spcAft>
              <a:buNone/>
            </a:pPr>
            <a:r>
              <a:rPr b="1" lang="en">
                <a:solidFill>
                  <a:srgbClr val="0000FF"/>
                </a:solidFill>
              </a:rPr>
              <a:t>How do you judge if &amp; how well a </a:t>
            </a:r>
            <a:r>
              <a:rPr b="1" i="1" lang="en">
                <a:solidFill>
                  <a:srgbClr val="0000FF"/>
                </a:solidFill>
              </a:rPr>
              <a:t>public</a:t>
            </a:r>
            <a:r>
              <a:rPr b="1" lang="en">
                <a:solidFill>
                  <a:srgbClr val="0000FF"/>
                </a:solidFill>
              </a:rPr>
              <a:t> dataset meets your goals?</a:t>
            </a:r>
            <a:endParaRPr b="1">
              <a:solidFill>
                <a:srgbClr val="0000FF"/>
              </a:solidFill>
            </a:endParaRPr>
          </a:p>
        </p:txBody>
      </p:sp>
      <p:sp>
        <p:nvSpPr>
          <p:cNvPr id="134" name="Google Shape;13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0"/>
          <p:cNvPicPr preferRelativeResize="0"/>
          <p:nvPr/>
        </p:nvPicPr>
        <p:blipFill>
          <a:blip r:embed="rId3">
            <a:alphaModFix/>
          </a:blip>
          <a:stretch>
            <a:fillRect/>
          </a:stretch>
        </p:blipFill>
        <p:spPr>
          <a:xfrm>
            <a:off x="7054375" y="0"/>
            <a:ext cx="2089625" cy="3108376"/>
          </a:xfrm>
          <a:prstGeom prst="rect">
            <a:avLst/>
          </a:prstGeom>
          <a:noFill/>
          <a:ln>
            <a:noFill/>
          </a:ln>
        </p:spPr>
      </p:pic>
      <p:pic>
        <p:nvPicPr>
          <p:cNvPr id="136" name="Google Shape;136;p20"/>
          <p:cNvPicPr preferRelativeResize="0"/>
          <p:nvPr/>
        </p:nvPicPr>
        <p:blipFill>
          <a:blip r:embed="rId4">
            <a:alphaModFix/>
          </a:blip>
          <a:stretch>
            <a:fillRect/>
          </a:stretch>
        </p:blipFill>
        <p:spPr>
          <a:xfrm>
            <a:off x="5214175" y="0"/>
            <a:ext cx="1840201" cy="3037876"/>
          </a:xfrm>
          <a:prstGeom prst="rect">
            <a:avLst/>
          </a:prstGeom>
          <a:noFill/>
          <a:ln>
            <a:noFill/>
          </a:ln>
        </p:spPr>
      </p:pic>
      <p:pic>
        <p:nvPicPr>
          <p:cNvPr id="137" name="Google Shape;137;p20"/>
          <p:cNvPicPr preferRelativeResize="0"/>
          <p:nvPr/>
        </p:nvPicPr>
        <p:blipFill>
          <a:blip r:embed="rId5">
            <a:alphaModFix/>
          </a:blip>
          <a:stretch>
            <a:fillRect/>
          </a:stretch>
        </p:blipFill>
        <p:spPr>
          <a:xfrm>
            <a:off x="5027950" y="2783025"/>
            <a:ext cx="1521500" cy="2273801"/>
          </a:xfrm>
          <a:prstGeom prst="rect">
            <a:avLst/>
          </a:prstGeom>
          <a:noFill/>
          <a:ln>
            <a:noFill/>
          </a:ln>
        </p:spPr>
      </p:pic>
      <p:pic>
        <p:nvPicPr>
          <p:cNvPr id="138" name="Google Shape;138;p20"/>
          <p:cNvPicPr preferRelativeResize="0"/>
          <p:nvPr/>
        </p:nvPicPr>
        <p:blipFill>
          <a:blip r:embed="rId6">
            <a:alphaModFix/>
          </a:blip>
          <a:stretch>
            <a:fillRect/>
          </a:stretch>
        </p:blipFill>
        <p:spPr>
          <a:xfrm>
            <a:off x="6699437" y="2668951"/>
            <a:ext cx="1623039" cy="2474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1"/>
          <p:cNvSpPr txBox="1"/>
          <p:nvPr/>
        </p:nvSpPr>
        <p:spPr>
          <a:xfrm>
            <a:off x="890625" y="1161850"/>
            <a:ext cx="7426800" cy="20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News Cycle"/>
                <a:ea typeface="News Cycle"/>
                <a:cs typeface="News Cycle"/>
                <a:sym typeface="News Cycle"/>
              </a:rPr>
              <a:t>“</a:t>
            </a:r>
            <a:r>
              <a:rPr lang="en" sz="1800">
                <a:solidFill>
                  <a:schemeClr val="dk1"/>
                </a:solidFill>
                <a:highlight>
                  <a:srgbClr val="FFFFFF"/>
                </a:highlight>
                <a:latin typeface="News Cycle"/>
                <a:ea typeface="News Cycle"/>
                <a:cs typeface="News Cycle"/>
                <a:sym typeface="News Cycle"/>
              </a:rPr>
              <a:t>The ImageNet dataset is typically used for object recognition. But as part of the research for the forthcoming “Excavating AI” project by Trevor Paglen and Kate Crawford, we were interested to see what would happen if we trained an AI model exclusively on its “Person” categories. ImageNet contains 2833 sub-categories under the top-level category “Person.” The sub-category with the most associated pictures is “gal” (with 1664 images) followed by “grandfather” (1662), “dad” (1643), and “chief executive officer” (1614). ImageNet classifies people into a huge range of types including race, nationality, profession, economic status, behavior, character, and even morality.”</a:t>
            </a:r>
            <a:endParaRPr sz="1800">
              <a:solidFill>
                <a:schemeClr val="dk1"/>
              </a:solidFill>
              <a:highlight>
                <a:srgbClr val="FFFFFF"/>
              </a:highlight>
              <a:latin typeface="News Cycle"/>
              <a:ea typeface="News Cycle"/>
              <a:cs typeface="News Cycle"/>
              <a:sym typeface="News Cycle"/>
            </a:endParaRPr>
          </a:p>
          <a:p>
            <a:pPr indent="-317500" lvl="0" marL="457200" rtl="0" algn="r">
              <a:spcBef>
                <a:spcPts val="0"/>
              </a:spcBef>
              <a:spcAft>
                <a:spcPts val="0"/>
              </a:spcAft>
              <a:buClr>
                <a:schemeClr val="dk1"/>
              </a:buClr>
              <a:buSzPts val="1400"/>
              <a:buFont typeface="News Cycle"/>
              <a:buChar char="-"/>
            </a:pPr>
            <a:r>
              <a:rPr lang="en">
                <a:solidFill>
                  <a:schemeClr val="dk1"/>
                </a:solidFill>
                <a:highlight>
                  <a:srgbClr val="FFFFFF"/>
                </a:highlight>
                <a:latin typeface="News Cycle"/>
                <a:ea typeface="News Cycle"/>
                <a:cs typeface="News Cycle"/>
                <a:sym typeface="News Cycle"/>
              </a:rPr>
              <a:t>ImageNet Roulette</a:t>
            </a:r>
            <a:endParaRPr>
              <a:solidFill>
                <a:schemeClr val="dk1"/>
              </a:solidFill>
              <a:highlight>
                <a:srgbClr val="FFFFFF"/>
              </a:highlight>
              <a:latin typeface="News Cycle"/>
              <a:ea typeface="News Cycle"/>
              <a:cs typeface="News Cycle"/>
              <a:sym typeface="News Cycle"/>
            </a:endParaRPr>
          </a:p>
        </p:txBody>
      </p:sp>
      <p:pic>
        <p:nvPicPr>
          <p:cNvPr id="146" name="Google Shape;146;p21"/>
          <p:cNvPicPr preferRelativeResize="0"/>
          <p:nvPr/>
        </p:nvPicPr>
        <p:blipFill rotWithShape="1">
          <a:blip r:embed="rId3">
            <a:alphaModFix/>
          </a:blip>
          <a:srcRect b="91347" l="0" r="0" t="0"/>
          <a:stretch/>
        </p:blipFill>
        <p:spPr>
          <a:xfrm>
            <a:off x="1525825" y="4210825"/>
            <a:ext cx="6092349" cy="7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152" name="Google Shape;152;p22"/>
          <p:cNvSpPr txBox="1"/>
          <p:nvPr>
            <p:ph idx="1" type="body"/>
          </p:nvPr>
        </p:nvSpPr>
        <p:spPr>
          <a:xfrm>
            <a:off x="311700" y="1017725"/>
            <a:ext cx="4389600" cy="104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050">
                <a:solidFill>
                  <a:srgbClr val="222222"/>
                </a:solidFill>
                <a:highlight>
                  <a:srgbClr val="FFFFFF"/>
                </a:highlight>
              </a:rPr>
              <a:t>Takes words from WordNet</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Char char="-"/>
            </a:pPr>
            <a:r>
              <a:rPr lang="en" sz="1050">
                <a:solidFill>
                  <a:srgbClr val="222222"/>
                </a:solidFill>
                <a:highlight>
                  <a:srgbClr val="FFFFFF"/>
                </a:highlight>
              </a:rPr>
              <a:t>Uses a crowdsourcing and image search results to attach images to words from wordnet</a:t>
            </a:r>
            <a:endParaRPr sz="1050">
              <a:solidFill>
                <a:srgbClr val="222222"/>
              </a:solidFill>
              <a:highlight>
                <a:srgbClr val="FFFFFF"/>
              </a:highlight>
            </a:endParaRPr>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2"/>
          <p:cNvPicPr preferRelativeResize="0"/>
          <p:nvPr/>
        </p:nvPicPr>
        <p:blipFill>
          <a:blip r:embed="rId3">
            <a:alphaModFix/>
          </a:blip>
          <a:stretch>
            <a:fillRect/>
          </a:stretch>
        </p:blipFill>
        <p:spPr>
          <a:xfrm>
            <a:off x="5008529" y="0"/>
            <a:ext cx="3716572" cy="5143501"/>
          </a:xfrm>
          <a:prstGeom prst="rect">
            <a:avLst/>
          </a:prstGeom>
          <a:noFill/>
          <a:ln>
            <a:noFill/>
          </a:ln>
        </p:spPr>
      </p:pic>
      <p:pic>
        <p:nvPicPr>
          <p:cNvPr id="155" name="Google Shape;155;p22"/>
          <p:cNvPicPr preferRelativeResize="0"/>
          <p:nvPr/>
        </p:nvPicPr>
        <p:blipFill>
          <a:blip r:embed="rId4">
            <a:alphaModFix/>
          </a:blip>
          <a:stretch>
            <a:fillRect/>
          </a:stretch>
        </p:blipFill>
        <p:spPr>
          <a:xfrm>
            <a:off x="1554599" y="2065900"/>
            <a:ext cx="3450801" cy="3042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